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9"/>
  </p:notesMasterIdLst>
  <p:handoutMasterIdLst>
    <p:handoutMasterId r:id="rId30"/>
  </p:handoutMasterIdLst>
  <p:sldIdLst>
    <p:sldId id="258" r:id="rId3"/>
    <p:sldId id="340" r:id="rId4"/>
    <p:sldId id="342" r:id="rId5"/>
    <p:sldId id="343" r:id="rId6"/>
    <p:sldId id="344" r:id="rId7"/>
    <p:sldId id="345" r:id="rId8"/>
    <p:sldId id="346" r:id="rId9"/>
    <p:sldId id="354" r:id="rId10"/>
    <p:sldId id="347" r:id="rId11"/>
    <p:sldId id="355" r:id="rId12"/>
    <p:sldId id="349" r:id="rId13"/>
    <p:sldId id="351" r:id="rId14"/>
    <p:sldId id="326" r:id="rId15"/>
    <p:sldId id="327" r:id="rId16"/>
    <p:sldId id="338" r:id="rId17"/>
    <p:sldId id="352" r:id="rId18"/>
    <p:sldId id="357" r:id="rId19"/>
    <p:sldId id="353" r:id="rId20"/>
    <p:sldId id="358" r:id="rId21"/>
    <p:sldId id="356" r:id="rId22"/>
    <p:sldId id="337" r:id="rId23"/>
    <p:sldId id="333" r:id="rId24"/>
    <p:sldId id="334" r:id="rId25"/>
    <p:sldId id="332" r:id="rId26"/>
    <p:sldId id="348" r:id="rId27"/>
    <p:sldId id="282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1C4E86"/>
    <a:srgbClr val="1E3C14"/>
    <a:srgbClr val="FF3399"/>
    <a:srgbClr val="AAA60E"/>
    <a:srgbClr val="1C79C6"/>
    <a:srgbClr val="2DEFC1"/>
    <a:srgbClr val="0FB5B9"/>
    <a:srgbClr val="0FB98C"/>
    <a:srgbClr val="384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 autoAdjust="0"/>
    <p:restoredTop sz="80583" autoAdjust="0"/>
  </p:normalViewPr>
  <p:slideViewPr>
    <p:cSldViewPr snapToGrid="0">
      <p:cViewPr varScale="1">
        <p:scale>
          <a:sx n="61" d="100"/>
          <a:sy n="61" d="100"/>
        </p:scale>
        <p:origin x="909" y="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21/09/2023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%E2%80%93respons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lient%E2%80%93server_model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6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Ciência da Programação categoriza as linguagens de programação conforme suas </a:t>
            </a:r>
            <a:r>
              <a:rPr lang="pt-BR" sz="1200" dirty="0" err="1"/>
              <a:t>semáticas</a:t>
            </a:r>
            <a:r>
              <a:rPr lang="pt-BR" sz="1200" dirty="0"/>
              <a:t> e sintaxes. Esta categorização se dá o nome de paradigmas de programação.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93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00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5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data, but also the databases have types as well, and each can have different protocols for </a:t>
            </a:r>
            <a:r>
              <a:rPr lang="en-US" noProof="0" dirty="0"/>
              <a:t>communication</a:t>
            </a:r>
            <a:r>
              <a:rPr lang="en-US" dirty="0"/>
              <a:t> (HTML, HTMLS, FTP, SFTP, TELNET, etc.).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4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connections have their own Connection Protocols:</a:t>
            </a:r>
            <a:br>
              <a:rPr lang="en-US" dirty="0"/>
            </a:br>
            <a:r>
              <a:rPr lang="en-US" dirty="0"/>
              <a:t>1) FTP: standard communication protocol; </a:t>
            </a:r>
            <a:r>
              <a:rPr lang="en-US" dirty="0" err="1"/>
              <a:t>usado</a:t>
            </a:r>
            <a:r>
              <a:rPr lang="en-US" dirty="0"/>
              <a:t> para  </a:t>
            </a:r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arquivos</a:t>
            </a:r>
            <a:endParaRPr lang="en-US" dirty="0"/>
          </a:p>
          <a:p>
            <a:r>
              <a:rPr lang="en-US" dirty="0"/>
              <a:t>2) FTPS: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melhorada</a:t>
            </a:r>
            <a:r>
              <a:rPr lang="en-US" dirty="0"/>
              <a:t> do protocol FTP, </a:t>
            </a:r>
            <a:r>
              <a:rPr lang="en-US" dirty="0" err="1"/>
              <a:t>provisionando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transações</a:t>
            </a:r>
            <a:r>
              <a:rPr lang="en-US" dirty="0"/>
              <a:t> de dados.</a:t>
            </a:r>
            <a:br>
              <a:rPr lang="en-US" dirty="0"/>
            </a:br>
            <a:r>
              <a:rPr lang="en-US" dirty="0"/>
              <a:t>3) SSH: protocol de </a:t>
            </a:r>
            <a:r>
              <a:rPr lang="en-US" dirty="0" err="1"/>
              <a:t>comunicação</a:t>
            </a:r>
            <a:r>
              <a:rPr lang="en-US" dirty="0"/>
              <a:t> e </a:t>
            </a:r>
            <a:r>
              <a:rPr lang="en-US" dirty="0" err="1"/>
              <a:t>transferência</a:t>
            </a:r>
            <a:r>
              <a:rPr lang="en-US" dirty="0"/>
              <a:t> de dados;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commandos (sub-</a:t>
            </a:r>
            <a:r>
              <a:rPr lang="en-US" dirty="0" err="1"/>
              <a:t>rotinas</a:t>
            </a:r>
            <a:r>
              <a:rPr lang="en-US" dirty="0"/>
              <a:t>)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cmd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4) HTTP: is 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request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–response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client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–server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intra-connections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network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hyper-links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490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4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448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44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4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752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815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745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75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90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84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Agora, </a:t>
            </a:r>
            <a:r>
              <a:rPr lang="pt-BR"/>
              <a:t>vamos falar de Python!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86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4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83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8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7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29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21/09/2023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  <p:sldLayoutId id="214748367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non-relational-da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infrastructureservices.co.uk/sftp-vs-ssh-vs-ftp-vs-ftps/" TargetMode="External"/><Relationship Id="rId3" Type="http://schemas.openxmlformats.org/officeDocument/2006/relationships/hyperlink" Target="https://en.wikipedia.org/wiki/File_Transfer_Protocol" TargetMode="External"/><Relationship Id="rId7" Type="http://schemas.openxmlformats.org/officeDocument/2006/relationships/hyperlink" Target="https://en.wikipedia.org/wiki/HTT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ypertext_Transfer_Protocol" TargetMode="External"/><Relationship Id="rId5" Type="http://schemas.openxmlformats.org/officeDocument/2006/relationships/hyperlink" Target="https://en.wikipedia.org/wiki/SSH_File_Transfer_Protocol" TargetMode="External"/><Relationship Id="rId4" Type="http://schemas.openxmlformats.org/officeDocument/2006/relationships/hyperlink" Target="https://en.wikipedia.org/wiki/FT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asEvFkjfkvKoj16Qt.;_ylu=c2VjA3NyBHNsawNpbWcEb2lkA2RhNTdlY2YxMjRhNDc5ZTE0OGVkZWQ2MTdmNjg1NTJiBGdwb3MDMTgEaXQDYmluZw--?back=https%3A%2F%2Fbr.images.search.yahoo.com%2Fsearch%2Fimages%3Fp%3Dtabwin%2Bibge%26type%3DE210BR91199G0%26fr%3Dmcafee%26fr2%3Dpiv-web%26tab%3Dorganic%26ri%3D18&amp;w=559&amp;h=402&amp;imgurl=datasus.saude.gov.br%2Fwp-content%2Fuploads%2F2019%2F12%2FTabwin.png&amp;rurl=http%3A%2F%2Fwww.datasus.saude.gov.br%2F&amp;size=+7.7KB&amp;p=tabwin+ibge&amp;oid=da57ecf124a479e148eded617f68552b&amp;fr2=piv-web&amp;fr=mcafee&amp;tt=DATASUS+%E2%80%93+Minist%C3%A9rio+da+Sa%C3%BAde&amp;b=0&amp;ni=21&amp;no=18&amp;ts=&amp;tab=organic&amp;sigr=3VNRQRUFXCC5&amp;sigb=1KjVJaWpmbJ5&amp;sigi=Y8Gw5IHNGrkb&amp;sigt=oNspjDcS9enG&amp;.crumb=j98EPgIxui1&amp;fr=mcafee&amp;fr2=piv-web&amp;type=E210BR91199G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s://br.images.search.yahoo.com/images/view;_ylt=AwrFRub1EvFkRjcwO9L16Qt.;_ylu=c2VjA3NyBHNsawNpbWcEb2lkAzg2NzhiMTgzZGY4M2M5NzRhNjY2YzZjNDNiMDlkZGRjBGdwb3MDMTEEaXQDYmluZw--?back=https%3A%2F%2Fbr.images.search.yahoo.com%2Fsearch%2Fimages%3Fp%3Dminist%25C3%25A9rio%2Bda%2Bsa%25C3%25BAde%26type%3DE210BR91199G0%26fr%3Dmcafee%26fr2%3Dpiv-web%26tab%3Dorganic%26ri%3D11&amp;w=918&amp;h=436&amp;imgurl=www.cosemsrn.org.br%2Fwp-content%2Fuploads%2F2016%2F02%2Fministerio-da-saude.jpg&amp;rurl=https%3A%2F%2Fwww.cosemsrn.org.br%2Fnoticias%2F10455%2F&amp;size=47.8KB&amp;p=minist%C3%A9rio+da+sa%C3%BAde&amp;oid=8678b183df83c974a666c6c43b09dddc&amp;fr2=piv-web&amp;fr=mcafee&amp;tt=Nota+do+Minist%C3%A9rio+sobre+declara%C3%A7%C3%A3o+da+OMS+%E2%80%93+Cosems+RN&amp;b=0&amp;ni=21&amp;no=11&amp;ts=&amp;tab=organic&amp;sigr=Ud2lf2FQLX6d&amp;sigb=vSDvue0eQZdp&amp;sigi=6aP28pNK5_FJ&amp;sigt=lQhDeOy0m3a5&amp;.crumb=j98EPgIxui1&amp;fr=mcafee&amp;fr2=piv-web&amp;type=E210BR91199G0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nstituto_de_Pesquisa_Econ%C3%B4mica_Aplicada#/media/Ficheiro:Ipea.J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ipea.gov.br/portal/dados-abertos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Y0E_FkTHMwDwP16Qt.;_ylu=c2VjA3NyBHNsawNpbWcEb2lkAzMyZDBjMDExNGZjNGNjMjM4N2M4ZTA2YzQzNTQ1ZDc5BGdwb3MDMTEEaXQDYmluZw--?back=https%3A%2F%2Fbr.images.search.yahoo.com%2Fsearch%2Fimages%3Fp%3DIBGE%26ei%3DUTF-8%26type%3DE210BR91199G0%26fr%3Dmcafee%26fr2%3Dp%253As%252Cv%253Ai%252Cm%253Asb-top%26tab%3Dorganic%26ri%3D11&amp;w=420&amp;h=140&amp;imgurl=djanirafelipe.files.wordpress.com%2F2015%2F07%2Fibge.jpg%3Fw%3D604&amp;rurl=https%3A%2F%2Fdjanirafelipe.wordpress.com%2F2015%2F07%2F06%2F&amp;size=33.7KB&amp;p=IBGE&amp;oid=32d0c0114fc4cc2387c8e06c43545d79&amp;fr2=p%3As%2Cv%3Ai%2Cm%3Asb-top&amp;fr=mcafee&amp;tt=06+%7C+julho+%7C+2015&amp;b=0&amp;ni=250&amp;no=11&amp;ts=&amp;tab=organic&amp;sigr=h7FpjSnu2FkJ&amp;sigb=qv2hlf7eB7n1&amp;sigi=UAmDvcsV8DzU&amp;sigt=Ia9A6Ut0vOAT&amp;.crumb=j98EPgIxui1&amp;fr=mcafee&amp;fr2=p%3As%2Cv%3Ai%2Cm%3Asb-top&amp;type=E210BR91199G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ibge.gov.br/estatisticas/downloads-estatisticas.html" TargetMode="Externa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ijExeTwxlgkcBehD16Qt.;_ylu=c2VjA3NyBHNsawNpbWcEb2lkA2VjN2Y4ODg2MGFmOWUyNzI0NTc3MmY5NjFiNDEzMzY4BGdwb3MDMgRpdANiaW5n?back=https%3A%2F%2Fbr.images.search.yahoo.com%2Fsearch%2Fimages%3Fp%3DSNIS%26type%3DE210BR91199G0%26fr%3Dmcafee%26fr2%3Dpiv-web%26tab%3Dorganic%26ri%3D2&amp;w=276&amp;h=189&amp;imgurl=app4.mdr.gov.br%2FserieHistorica%2Fthemes%2Fsite_01%2Fimages%2Flogo_SNIShome.png&amp;rurl=http%3A%2F%2Fapp4.mdr.gov.br%2FserieHistorica%2F&amp;size=11.8KB&amp;p=SNIS&amp;oid=ec7f88860af9e27245772f961b413368&amp;fr2=piv-web&amp;fr=mcafee&amp;tt=SNIS+-+S%C3%A9rie+Hist%C3%B3rica&amp;b=0&amp;ni=21&amp;no=2&amp;ts=&amp;tab=organic&amp;sigr=PdWsADz11ASg&amp;sigb=oWg7grwYuE3x&amp;sigi=d9kxWs0k_Amf&amp;sigt=SyUWZc4nmHiR&amp;.crumb=thUpNM.rjNv&amp;fr=mcafee&amp;fr2=piv-web&amp;type=E210BR91199G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://antigo.snis.gov.br/menu-coleta-dados" TargetMode="Externa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cidacs.bahia.fiocruz.br/acesso-aos-dado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-app3.nrsc.gov.in/data/download/index.ph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gi.inpe.br/CDS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content.com/br/blog/algoritm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Introdução à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pt-BR" sz="2800" dirty="0">
                <a:latin typeface="inter"/>
              </a:rPr>
              <a:t>Linguagem otimizada para comunicação humana</a:t>
            </a:r>
          </a:p>
          <a:p>
            <a:pPr lvl="2"/>
            <a:r>
              <a:rPr lang="pt-BR" sz="2800" dirty="0">
                <a:latin typeface="inter"/>
              </a:rPr>
              <a:t>comumente aplicado no mercado</a:t>
            </a:r>
          </a:p>
          <a:p>
            <a:pPr lvl="2"/>
            <a:r>
              <a:rPr lang="pt-BR" sz="2800" dirty="0">
                <a:latin typeface="inter"/>
              </a:rPr>
              <a:t>Portabilidade entre sistemas operacionais (OS)</a:t>
            </a:r>
          </a:p>
          <a:p>
            <a:pPr lvl="2"/>
            <a:r>
              <a:rPr lang="pt-BR" sz="2800" dirty="0">
                <a:latin typeface="inter"/>
              </a:rPr>
              <a:t>Gestão automática do consumo de memória</a:t>
            </a:r>
          </a:p>
          <a:p>
            <a:pPr marL="812800" lvl="2" indent="0">
              <a:buNone/>
            </a:pPr>
            <a:endParaRPr lang="pt-BR" sz="28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800" dirty="0">
                <a:latin typeface="inter"/>
              </a:rPr>
              <a:t>Linguagem menos otimizada que a compilada</a:t>
            </a:r>
          </a:p>
          <a:p>
            <a:pPr lvl="2"/>
            <a:r>
              <a:rPr lang="pt-BR" sz="2800" dirty="0">
                <a:latin typeface="inter"/>
              </a:rPr>
              <a:t>Fracamente ou nada tipada</a:t>
            </a:r>
          </a:p>
          <a:p>
            <a:pPr marL="1074737" lvl="3" indent="0">
              <a:buNone/>
            </a:pPr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10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84422"/>
          </a:xfrm>
        </p:spPr>
        <p:txBody>
          <a:bodyPr rtlCol="0">
            <a:noAutofit/>
          </a:bodyPr>
          <a:lstStyle/>
          <a:p>
            <a:r>
              <a:rPr lang="pt-BR" sz="3200" b="1" dirty="0"/>
              <a:t>Paradigmas vigentes</a:t>
            </a:r>
          </a:p>
          <a:p>
            <a:pPr marL="0" indent="0">
              <a:buNone/>
            </a:pPr>
            <a:endParaRPr lang="pt-BR" sz="1600" b="1" dirty="0"/>
          </a:p>
          <a:p>
            <a:pPr lvl="1"/>
            <a:r>
              <a:rPr lang="pt-BR" sz="2800" b="1" dirty="0"/>
              <a:t>Procedural</a:t>
            </a:r>
            <a:r>
              <a:rPr lang="pt-BR" sz="2800" dirty="0"/>
              <a:t>: um dos paradigmas mais antigos, orientado à ações/funções (e.g., Python*) e tipos de dados.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Funcional</a:t>
            </a:r>
            <a:r>
              <a:rPr lang="pt-BR" sz="2800" dirty="0"/>
              <a:t>: orientado à funções (e.g., Javascript, Python*)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Orientado</a:t>
            </a:r>
            <a:r>
              <a:rPr lang="pt-BR" sz="2800" dirty="0"/>
              <a:t> ao Objeto: (e.g., Java, Python)</a:t>
            </a:r>
            <a:endParaRPr lang="en-US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Paradigmas de Programação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11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5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4400" dirty="0"/>
              <a:t>Representação do Universo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12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939198-07B5-8631-029E-4BA5B623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15" y="3728105"/>
            <a:ext cx="3039455" cy="227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C12F75-A7CB-1EF0-2783-6E09A8A6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21" y="4010650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6A7AE55-D1A4-3EA8-474D-8D61882CB41A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 flipV="1">
            <a:off x="4300670" y="4867900"/>
            <a:ext cx="34857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63AC9FBC-DA5F-5F1A-5530-4339A1579449}"/>
              </a:ext>
            </a:extLst>
          </p:cNvPr>
          <p:cNvSpPr txBox="1">
            <a:spLocks/>
          </p:cNvSpPr>
          <p:nvPr/>
        </p:nvSpPr>
        <p:spPr>
          <a:xfrm>
            <a:off x="1051117" y="1566001"/>
            <a:ext cx="10089766" cy="4484422"/>
          </a:xfrm>
          <a:prstGeom prst="rect">
            <a:avLst/>
          </a:prstGeom>
        </p:spPr>
        <p:txBody>
          <a:bodyPr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/>
              <a:t>Dados e suas características</a:t>
            </a:r>
          </a:p>
          <a:p>
            <a:pPr lvl="1"/>
            <a:r>
              <a:rPr lang="pt-BR" sz="2400" dirty="0"/>
              <a:t>Quais variáveis utilizar? </a:t>
            </a:r>
          </a:p>
          <a:p>
            <a:pPr lvl="1"/>
            <a:r>
              <a:rPr lang="pt-BR" sz="2400" dirty="0"/>
              <a:t>Como representar </a:t>
            </a:r>
            <a:r>
              <a:rPr lang="pt-BR" sz="2400" i="1" dirty="0"/>
              <a:t>digitalmente</a:t>
            </a:r>
            <a:r>
              <a:rPr lang="pt-BR" sz="2400" dirty="0"/>
              <a:t> o fenômeno </a:t>
            </a:r>
            <a:r>
              <a:rPr lang="pt-BR" sz="2400" i="1" dirty="0"/>
              <a:t>natural</a:t>
            </a:r>
            <a:r>
              <a:rPr lang="pt-BR" sz="2400" dirty="0"/>
              <a:t> de interesse?</a:t>
            </a:r>
          </a:p>
          <a:p>
            <a:pPr lvl="1"/>
            <a:r>
              <a:rPr lang="pt-BR" sz="2400" dirty="0"/>
              <a:t>Como e quanto amostrar as variáveis de interesse?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5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2145797"/>
            <a:ext cx="4609774" cy="823912"/>
          </a:xfrm>
        </p:spPr>
        <p:txBody>
          <a:bodyPr rtlCol="0">
            <a:noAutofit/>
          </a:bodyPr>
          <a:lstStyle/>
          <a:p>
            <a:r>
              <a:rPr lang="pt-BR" sz="4000" dirty="0"/>
              <a:t>Tipos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3025464"/>
            <a:ext cx="4609775" cy="3600000"/>
          </a:xfrm>
        </p:spPr>
        <p:txBody>
          <a:bodyPr/>
          <a:lstStyle/>
          <a:p>
            <a:pPr rtl="0">
              <a:lnSpc>
                <a:spcPct val="100000"/>
              </a:lnSpc>
            </a:pPr>
            <a:r>
              <a:rPr lang="pt-BR" sz="3200" dirty="0"/>
              <a:t>Vetorial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Matricial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Tabular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5797"/>
            <a:ext cx="4609774" cy="823912"/>
          </a:xfrm>
        </p:spPr>
        <p:txBody>
          <a:bodyPr>
            <a:normAutofit/>
          </a:bodyPr>
          <a:lstStyle/>
          <a:p>
            <a:r>
              <a:rPr lang="pt-BR" sz="4000" dirty="0"/>
              <a:t>Exemplos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3025464"/>
            <a:ext cx="5761300" cy="360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200" dirty="0"/>
              <a:t>Shapefile, </a:t>
            </a:r>
            <a:r>
              <a:rPr lang="pt-BR" sz="3200" dirty="0" err="1"/>
              <a:t>Geojson</a:t>
            </a:r>
            <a:r>
              <a:rPr lang="pt-BR" sz="3200" dirty="0"/>
              <a:t>, </a:t>
            </a:r>
            <a:r>
              <a:rPr lang="pt-BR" sz="3200" dirty="0" err="1"/>
              <a:t>Netcdf</a:t>
            </a:r>
            <a:endParaRPr lang="pt-BR" sz="3200" dirty="0"/>
          </a:p>
          <a:p>
            <a:pPr>
              <a:lnSpc>
                <a:spcPct val="100000"/>
              </a:lnSpc>
            </a:pPr>
            <a:r>
              <a:rPr lang="pt-BR" sz="3200" dirty="0" err="1"/>
              <a:t>Netcdf</a:t>
            </a:r>
            <a:r>
              <a:rPr lang="pt-BR" sz="3200" dirty="0"/>
              <a:t> ,</a:t>
            </a:r>
            <a:r>
              <a:rPr lang="pt-BR" sz="3200" dirty="0" err="1"/>
              <a:t>Hdf</a:t>
            </a:r>
            <a:r>
              <a:rPr lang="pt-BR" sz="3200" dirty="0"/>
              <a:t>, </a:t>
            </a:r>
            <a:r>
              <a:rPr lang="pt-BR" sz="3200" dirty="0" err="1"/>
              <a:t>Geotiff</a:t>
            </a:r>
            <a:r>
              <a:rPr lang="pt-BR" sz="3200" dirty="0"/>
              <a:t>, </a:t>
            </a:r>
            <a:r>
              <a:rPr lang="pt-BR" sz="3200" dirty="0" err="1"/>
              <a:t>Tiff</a:t>
            </a:r>
            <a:r>
              <a:rPr lang="pt-BR" sz="3200" dirty="0"/>
              <a:t>, Jpeg</a:t>
            </a:r>
          </a:p>
          <a:p>
            <a:pPr>
              <a:lnSpc>
                <a:spcPct val="100000"/>
              </a:lnSpc>
            </a:pPr>
            <a:r>
              <a:rPr lang="pt-BR" sz="3200" dirty="0" err="1"/>
              <a:t>CSV</a:t>
            </a:r>
            <a:r>
              <a:rPr lang="pt-BR" sz="3200" dirty="0"/>
              <a:t>, TXT, </a:t>
            </a:r>
            <a:r>
              <a:rPr lang="pt-BR" sz="3200" dirty="0" err="1"/>
              <a:t>xlsx</a:t>
            </a:r>
            <a:r>
              <a:rPr lang="pt-BR" sz="3200" dirty="0"/>
              <a:t>, </a:t>
            </a:r>
            <a:r>
              <a:rPr lang="pt-BR" sz="3200" dirty="0" err="1"/>
              <a:t>DBF</a:t>
            </a:r>
            <a:r>
              <a:rPr lang="pt-BR" sz="3200" dirty="0"/>
              <a:t>, etc.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-267480" y="977744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912D6CF-98C1-288C-2B63-529F2BF7C8B2}"/>
              </a:ext>
            </a:extLst>
          </p:cNvPr>
          <p:cNvCxnSpPr>
            <a:cxnSpLocks/>
          </p:cNvCxnSpPr>
          <p:nvPr/>
        </p:nvCxnSpPr>
        <p:spPr>
          <a:xfrm>
            <a:off x="3510643" y="3343477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D89F9E6-54DA-0132-DD00-B7ECC9F89380}"/>
              </a:ext>
            </a:extLst>
          </p:cNvPr>
          <p:cNvCxnSpPr>
            <a:cxnSpLocks/>
          </p:cNvCxnSpPr>
          <p:nvPr/>
        </p:nvCxnSpPr>
        <p:spPr>
          <a:xfrm>
            <a:off x="3510643" y="3946972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CFB621E-D423-4301-0846-3D205A7DDC1C}"/>
              </a:ext>
            </a:extLst>
          </p:cNvPr>
          <p:cNvCxnSpPr>
            <a:cxnSpLocks/>
          </p:cNvCxnSpPr>
          <p:nvPr/>
        </p:nvCxnSpPr>
        <p:spPr>
          <a:xfrm>
            <a:off x="3510643" y="4588193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BBEAD46-86D6-6C85-541C-48CF2E8762C3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8" name="Espaço Reservado para Número de Slide 2">
              <a:extLst>
                <a:ext uri="{FF2B5EF4-FFF2-40B4-BE49-F238E27FC236}">
                  <a16:creationId xmlns:a16="http://schemas.microsoft.com/office/drawing/2014/main" id="{1B9356BD-D40B-5D5C-997B-D45B9E52674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13</a:t>
              </a:fld>
              <a:endParaRPr lang="pt-BR" sz="1200" dirty="0"/>
            </a:p>
          </p:txBody>
        </p:sp>
        <p:sp>
          <p:nvSpPr>
            <p:cNvPr id="19" name="Espaço Reservado para Data 3">
              <a:extLst>
                <a:ext uri="{FF2B5EF4-FFF2-40B4-BE49-F238E27FC236}">
                  <a16:creationId xmlns:a16="http://schemas.microsoft.com/office/drawing/2014/main" id="{5504E568-975D-CD39-9428-B54B00B6494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sp>
        <p:nvSpPr>
          <p:cNvPr id="20" name="Título 3">
            <a:extLst>
              <a:ext uri="{FF2B5EF4-FFF2-40B4-BE49-F238E27FC236}">
                <a16:creationId xmlns:a16="http://schemas.microsoft.com/office/drawing/2014/main" id="{A169BF74-FAC8-1DEA-AD65-D9DCB1C570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tipos e formatos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1638009"/>
            <a:ext cx="4609774" cy="697508"/>
          </a:xfrm>
        </p:spPr>
        <p:txBody>
          <a:bodyPr rtlCol="0">
            <a:noAutofit/>
          </a:bodyPr>
          <a:lstStyle/>
          <a:p>
            <a:r>
              <a:rPr lang="pt-BR" sz="4000" dirty="0"/>
              <a:t>Tipo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517676"/>
            <a:ext cx="4609775" cy="1120877"/>
          </a:xfrm>
        </p:spPr>
        <p:txBody>
          <a:bodyPr>
            <a:normAutofit/>
          </a:bodyPr>
          <a:lstStyle/>
          <a:p>
            <a:pPr rtl="0"/>
            <a:r>
              <a:rPr lang="pt-BR" sz="2800" dirty="0"/>
              <a:t>Relacional</a:t>
            </a:r>
          </a:p>
          <a:p>
            <a:pPr rtl="0"/>
            <a:r>
              <a:rPr lang="pt-BR" sz="2800" dirty="0"/>
              <a:t>Non-relacional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8009"/>
            <a:ext cx="4609774" cy="697508"/>
          </a:xfrm>
        </p:spPr>
        <p:txBody>
          <a:bodyPr>
            <a:normAutofit/>
          </a:bodyPr>
          <a:lstStyle/>
          <a:p>
            <a:r>
              <a:rPr lang="pt-BR" sz="4000" dirty="0"/>
              <a:t>Exemplo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17676"/>
            <a:ext cx="5458627" cy="1120877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SQL, Post-GIS, Azure</a:t>
            </a:r>
          </a:p>
          <a:p>
            <a:r>
              <a:rPr lang="pt-BR" sz="2800" dirty="0"/>
              <a:t>Facebook, No-SQL, </a:t>
            </a:r>
            <a:r>
              <a:rPr lang="pt-BR" sz="2800" dirty="0" err="1"/>
              <a:t>MONGODB</a:t>
            </a:r>
            <a:endParaRPr lang="pt-BR" sz="28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8C6ADEA3-7A1A-48B8-8C2A-A133C69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8" y="3820712"/>
            <a:ext cx="7338151" cy="25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armazenamento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B797030-0192-397B-C4B1-1CE941BB6605}"/>
              </a:ext>
            </a:extLst>
          </p:cNvPr>
          <p:cNvCxnSpPr>
            <a:cxnSpLocks/>
          </p:cNvCxnSpPr>
          <p:nvPr/>
        </p:nvCxnSpPr>
        <p:spPr>
          <a:xfrm>
            <a:off x="4281687" y="2757152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473470-2423-F525-2BA3-AB3FAAEF610D}"/>
              </a:ext>
            </a:extLst>
          </p:cNvPr>
          <p:cNvCxnSpPr>
            <a:cxnSpLocks/>
          </p:cNvCxnSpPr>
          <p:nvPr/>
        </p:nvCxnSpPr>
        <p:spPr>
          <a:xfrm>
            <a:off x="4283442" y="3267288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4FBE7DF-4975-85E6-EDDD-CEA4ECC62F8A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24769836-F928-24A9-6710-5A4B2FA478F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14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4F3589F1-3A0E-A1B6-A971-9D1F34F894E6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4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0026" y="938151"/>
            <a:ext cx="9371949" cy="1382354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7030A0"/>
                </a:solidFill>
              </a:rPr>
              <a:t>Protocolos de comunicação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046043"/>
            <a:ext cx="9176273" cy="415623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</a:pPr>
            <a:r>
              <a:rPr lang="pt-BR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FTP(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2800" b="1" i="0" dirty="0"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</a:pP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FTPS (</a:t>
            </a:r>
            <a:r>
              <a:rPr lang="pt-BR" sz="2800" b="1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FTP-SSL</a:t>
            </a: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(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28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Shell 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(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 (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F4F529-CA3F-48B1-A794-957283B13355}"/>
              </a:ext>
            </a:extLst>
          </p:cNvPr>
          <p:cNvSpPr txBox="1"/>
          <p:nvPr/>
        </p:nvSpPr>
        <p:spPr>
          <a:xfrm>
            <a:off x="10463349" y="6581537"/>
            <a:ext cx="176860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</a:t>
            </a:r>
            <a:r>
              <a:rPr lang="pt-BR" dirty="0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</a:t>
            </a:r>
            <a:endParaRPr lang="pt-BR" dirty="0">
              <a:solidFill>
                <a:srgbClr val="FF3399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acesso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8F1C4B-54B3-F669-2B1B-97C7A4416A0E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03953761-A471-3215-26AE-2CF07584258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15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74ECA5D-0C01-35C7-AA3D-D7431C2461E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0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de saúde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16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ABB46A26-2EF8-6327-3FB6-38BF5AB3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70" y="3429000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/>
            <a:extLst>
              <a:ext uri="{FF2B5EF4-FFF2-40B4-BE49-F238E27FC236}">
                <a16:creationId xmlns:a16="http://schemas.microsoft.com/office/drawing/2014/main" id="{21EF2973-7333-5C4F-B3B5-4F3166A9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7" y="3429000"/>
            <a:ext cx="3609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stCxn id="2054" idx="3"/>
            <a:endCxn id="2050" idx="1"/>
          </p:cNvCxnSpPr>
          <p:nvPr/>
        </p:nvCxnSpPr>
        <p:spPr>
          <a:xfrm>
            <a:off x="5576532" y="4286250"/>
            <a:ext cx="1268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6" y="1566001"/>
            <a:ext cx="9371948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Econômicos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17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cxnSpLocks/>
          </p:cNvCxnSpPr>
          <p:nvPr/>
        </p:nvCxnSpPr>
        <p:spPr>
          <a:xfrm>
            <a:off x="4237785" y="4336696"/>
            <a:ext cx="89637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3319C51C-B832-FA5A-7DE7-44142101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3" y="3365146"/>
            <a:ext cx="3276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EC01DEF5-BEB0-95D6-C609-FB5BD766A2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083"/>
          <a:stretch/>
        </p:blipFill>
        <p:spPr>
          <a:xfrm>
            <a:off x="5413625" y="3455355"/>
            <a:ext cx="6334377" cy="17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18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ED8635-681B-524F-D639-CEDF95D44FBF}"/>
              </a:ext>
            </a:extLst>
          </p:cNvPr>
          <p:cNvGrpSpPr/>
          <p:nvPr/>
        </p:nvGrpSpPr>
        <p:grpSpPr>
          <a:xfrm>
            <a:off x="953734" y="2597921"/>
            <a:ext cx="10832762" cy="3802879"/>
            <a:chOff x="1397053" y="2597921"/>
            <a:chExt cx="10832762" cy="3802879"/>
          </a:xfrm>
        </p:grpSpPr>
        <p:pic>
          <p:nvPicPr>
            <p:cNvPr id="4098" name="Picture 2">
              <a:hlinkClick r:id="rId3"/>
              <a:extLst>
                <a:ext uri="{FF2B5EF4-FFF2-40B4-BE49-F238E27FC236}">
                  <a16:creationId xmlns:a16="http://schemas.microsoft.com/office/drawing/2014/main" id="{69BBC3C7-A213-EAC4-B7DB-A41683EE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053" y="3882022"/>
              <a:ext cx="3611509" cy="120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hlinkClick r:id="rId5"/>
              <a:extLst>
                <a:ext uri="{FF2B5EF4-FFF2-40B4-BE49-F238E27FC236}">
                  <a16:creationId xmlns:a16="http://schemas.microsoft.com/office/drawing/2014/main" id="{3B9522D6-A626-4AB5-13F2-334D9A6E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83"/>
            <a:stretch/>
          </p:blipFill>
          <p:spPr>
            <a:xfrm>
              <a:off x="6125095" y="2597921"/>
              <a:ext cx="6104720" cy="3802879"/>
            </a:xfrm>
            <a:prstGeom prst="rect">
              <a:avLst/>
            </a:prstGeom>
          </p:spPr>
        </p:pic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  <a:stCxn id="4098" idx="3"/>
            <a:endCxn id="14" idx="1"/>
          </p:cNvCxnSpPr>
          <p:nvPr/>
        </p:nvCxnSpPr>
        <p:spPr>
          <a:xfrm>
            <a:off x="4565243" y="4483940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Sanitários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19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</p:cNvCxnSpPr>
          <p:nvPr/>
        </p:nvCxnSpPr>
        <p:spPr>
          <a:xfrm>
            <a:off x="4352089" y="4418407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03C42EB1-9C28-D542-2877-DAEF1D01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65" y="3577499"/>
            <a:ext cx="2495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0A4FD0A9-84C2-23BF-A2C2-3A8883F47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41" y="2534430"/>
            <a:ext cx="5524645" cy="36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Integrados Ambientais e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20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FEF833-FBDE-2FFD-E01D-D5A0A6AF24BB}"/>
              </a:ext>
            </a:extLst>
          </p:cNvPr>
          <p:cNvGrpSpPr/>
          <p:nvPr/>
        </p:nvGrpSpPr>
        <p:grpSpPr>
          <a:xfrm>
            <a:off x="316681" y="3420035"/>
            <a:ext cx="11558638" cy="2427460"/>
            <a:chOff x="475128" y="3429000"/>
            <a:chExt cx="11558638" cy="2427460"/>
          </a:xfrm>
        </p:grpSpPr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2D4B7FB0-DCE3-164D-423A-0AF197FE57D1}"/>
                </a:ext>
              </a:extLst>
            </p:cNvPr>
            <p:cNvCxnSpPr>
              <a:cxnSpLocks/>
            </p:cNvCxnSpPr>
            <p:nvPr/>
          </p:nvCxnSpPr>
          <p:spPr>
            <a:xfrm>
              <a:off x="5402691" y="4492905"/>
              <a:ext cx="10877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377A5CA-DECA-8D1F-79A3-F4A3477B5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" r="41554"/>
            <a:stretch/>
          </p:blipFill>
          <p:spPr>
            <a:xfrm>
              <a:off x="475129" y="3429000"/>
              <a:ext cx="4697678" cy="12954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5569339A-F18A-68FC-D6FE-C628A3B7E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99" t="24523" b="11149"/>
            <a:stretch/>
          </p:blipFill>
          <p:spPr>
            <a:xfrm>
              <a:off x="475128" y="4724399"/>
              <a:ext cx="4697679" cy="1132061"/>
            </a:xfrm>
            <a:prstGeom prst="rect">
              <a:avLst/>
            </a:prstGeom>
          </p:spPr>
        </p:pic>
        <p:pic>
          <p:nvPicPr>
            <p:cNvPr id="12" name="Imagem 11">
              <a:hlinkClick r:id="rId4"/>
              <a:extLst>
                <a:ext uri="{FF2B5EF4-FFF2-40B4-BE49-F238E27FC236}">
                  <a16:creationId xmlns:a16="http://schemas.microsoft.com/office/drawing/2014/main" id="{944BA786-1134-F148-2A7E-31FA26FE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0131" y="3429000"/>
              <a:ext cx="5323635" cy="2351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3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Copernicus</a:t>
            </a:r>
            <a:r>
              <a:rPr lang="pt-BR" sz="4400" dirty="0"/>
              <a:t> (Europa)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2514009D-5DC5-9EB2-E247-57BBE57B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16" y="2945647"/>
            <a:ext cx="8316969" cy="360474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21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8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NASA (EUA)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FE55FE6E-E082-21E4-3397-3FA8D261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756" y="2881532"/>
            <a:ext cx="8522489" cy="364373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699C6-E485-C889-08DA-BF91DB8039FB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1D4F36F3-3318-DA30-3DB9-2738006216F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22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6C111E5-E0FA-852E-49D1-9C49003A35AB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06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ISRO</a:t>
            </a:r>
            <a:r>
              <a:rPr lang="pt-BR" sz="4400" dirty="0"/>
              <a:t> (Índia)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07F49633-DEA3-FF59-21C5-2EE51AB4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6" y="2828261"/>
            <a:ext cx="8727428" cy="375329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BAF78C5-FEC4-6CE2-5C5A-0D98B61AD55D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C0F3BBE7-8991-850B-A3B3-289B722698B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23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AD0FE475-91E0-E303-9EA6-79C8958DA508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9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INPE (Brasil)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7F204F89-18CD-DA5E-5188-97CA24D5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32" y="2881423"/>
            <a:ext cx="8408937" cy="36576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913C975-BCB5-3EEC-ACC9-FB0E981F821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49FD6459-E411-1EF9-2059-BF23B01D086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24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7721893B-6107-5C43-1517-20077E5340D9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676894" y="1531917"/>
            <a:ext cx="11067802" cy="4654766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inter"/>
              </a:rPr>
              <a:t>Thompson, Maurice J.. Python: 3 Manuscripts in 1 book: - Python Programming For Beginners - Python Programming For Intermediates - Python Programming for Advanced (Your place to learn Python with ease Book </a:t>
            </a:r>
            <a:r>
              <a:rPr lang="en-US" sz="2400">
                <a:solidFill>
                  <a:schemeClr val="tx1"/>
                </a:solidFill>
                <a:latin typeface="inter"/>
              </a:rPr>
              <a:t>4).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Referências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00569B6-058A-595B-F809-AFEDB44D510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09ADCE15-4DE1-349E-CC52-A2C79BA3BCB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25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5CD1A63C-E63D-1740-EC5E-35A9B71C2944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5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46872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Programação, por que? Quando devo utilizar?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Linguagem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Paradigmas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 de orientação ao Objeto (</a:t>
            </a:r>
            <a:r>
              <a:rPr lang="pt-BR" sz="2800" dirty="0" err="1">
                <a:solidFill>
                  <a:schemeClr val="tx1"/>
                </a:solidFill>
              </a:rPr>
              <a:t>POO</a:t>
            </a:r>
            <a:r>
              <a:rPr lang="pt-BR" sz="2800" dirty="0">
                <a:solidFill>
                  <a:schemeClr val="tx1"/>
                </a:solidFill>
              </a:rPr>
              <a:t>)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Representação do Universo: Dados e suas Características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Provedores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400" b="1" dirty="0"/>
              <a:t>Quando usar:</a:t>
            </a:r>
          </a:p>
          <a:p>
            <a:pPr lvl="1"/>
            <a:r>
              <a:rPr lang="pt-BR" sz="4000" dirty="0"/>
              <a:t>Processamentos repetitivos, longos e propensos a erros mecânicos</a:t>
            </a:r>
          </a:p>
          <a:p>
            <a:endParaRPr lang="pt-BR" sz="4400" dirty="0"/>
          </a:p>
          <a:p>
            <a:r>
              <a:rPr lang="pt-BR" sz="4400" b="1" dirty="0"/>
              <a:t>Quando não usar:</a:t>
            </a:r>
          </a:p>
          <a:p>
            <a:pPr lvl="1"/>
            <a:r>
              <a:rPr lang="pt-BR" sz="4000" dirty="0"/>
              <a:t>Processamentos pontuais, rápidos ou de baixo custo operacional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E1E1E1"/>
                </a:solidFill>
                <a:cs typeface="Arial" panose="020B0604020202020204" pitchFamily="34" charset="0"/>
              </a:rPr>
              <a:t>Programação, quando e para quê</a:t>
            </a:r>
            <a:endParaRPr lang="pt-BR" sz="4400" dirty="0">
              <a:solidFill>
                <a:srgbClr val="E1E1E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4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Definição</a:t>
            </a:r>
            <a:r>
              <a:rPr lang="pt-BR" sz="4000" dirty="0"/>
              <a:t>: </a:t>
            </a:r>
          </a:p>
          <a:p>
            <a:pPr lvl="1"/>
            <a:r>
              <a:rPr lang="pt-BR" sz="3200" dirty="0">
                <a:effectLst/>
                <a:latin typeface="inter"/>
              </a:rPr>
              <a:t>Linguagem formal (com sujeito, verbo, predicado, etc.) que permite um processamento de comandos por um computador.</a:t>
            </a:r>
          </a:p>
          <a:p>
            <a:pPr rtl="0"/>
            <a:r>
              <a:rPr lang="pt-BR" sz="4000" b="1" i="0" dirty="0">
                <a:effectLst/>
                <a:latin typeface="inter"/>
              </a:rPr>
              <a:t>A</a:t>
            </a:r>
            <a:r>
              <a:rPr lang="pt-BR" sz="4000" b="1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lgoritmo</a:t>
            </a:r>
            <a:r>
              <a:rPr lang="pt-BR" sz="4000" b="1" dirty="0">
                <a:latin typeface="inter"/>
              </a:rPr>
              <a:t>: </a:t>
            </a:r>
          </a:p>
          <a:p>
            <a:pPr lvl="1"/>
            <a:r>
              <a:rPr lang="pt-BR" sz="3600" dirty="0">
                <a:latin typeface="inter"/>
              </a:rPr>
              <a:t>Conjunto de comandos a serem executados por um processador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5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Baixo Nível</a:t>
            </a:r>
          </a:p>
          <a:p>
            <a:pPr lvl="1"/>
            <a:r>
              <a:rPr lang="pt-BR" sz="3200" b="0" i="0" dirty="0">
                <a:effectLst/>
                <a:latin typeface="inter"/>
              </a:rPr>
              <a:t>São linguagens orientadas à máquina; distanciam-se da linguagem humana</a:t>
            </a:r>
          </a:p>
          <a:p>
            <a:pPr lvl="1"/>
            <a:r>
              <a:rPr lang="pt-BR" sz="3200" dirty="0">
                <a:latin typeface="inter"/>
              </a:rPr>
              <a:t>Exemplos: linguagem de máquina (i.e., hexadecimal), Assembly</a:t>
            </a:r>
          </a:p>
          <a:p>
            <a:pPr marL="571500" lvl="1" indent="0">
              <a:buNone/>
            </a:pPr>
            <a:endParaRPr lang="pt-BR" b="0" i="0" dirty="0">
              <a:effectLst/>
              <a:latin typeface="inter"/>
            </a:endParaRPr>
          </a:p>
          <a:p>
            <a:r>
              <a:rPr lang="pt-BR" sz="4000" b="1" dirty="0"/>
              <a:t>Alto nível</a:t>
            </a:r>
          </a:p>
          <a:p>
            <a:pPr lvl="1"/>
            <a:r>
              <a:rPr lang="pt-BR" sz="2800" dirty="0"/>
              <a:t>Linguagens mais próximas à linguagem humana</a:t>
            </a:r>
          </a:p>
          <a:p>
            <a:pPr lvl="1"/>
            <a:r>
              <a:rPr lang="pt-BR" sz="2800" dirty="0"/>
              <a:t>Tipos: compilada e Interpretada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6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  <a:latin typeface="inter"/>
              </a:rPr>
              <a:t>Características</a:t>
            </a:r>
          </a:p>
          <a:p>
            <a:pPr lvl="2"/>
            <a:r>
              <a:rPr lang="pt-BR" sz="2800" b="0" i="0" dirty="0">
                <a:effectLst/>
                <a:latin typeface="inter"/>
              </a:rPr>
              <a:t>Permite a conversão/compilação completa do programa em linguagem de máquina de uma só vez</a:t>
            </a:r>
          </a:p>
          <a:p>
            <a:pPr marL="812800" lvl="2" indent="0">
              <a:buNone/>
            </a:pPr>
            <a:endParaRPr lang="pt-BR" sz="2100" b="0" i="0" dirty="0">
              <a:effectLst/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Exemplos</a:t>
            </a:r>
          </a:p>
          <a:p>
            <a:pPr lvl="2"/>
            <a:r>
              <a:rPr lang="pt-BR" sz="2800" dirty="0">
                <a:latin typeface="inter"/>
              </a:rPr>
              <a:t>C#</a:t>
            </a:r>
          </a:p>
          <a:p>
            <a:pPr lvl="2"/>
            <a:r>
              <a:rPr lang="pt-BR" sz="2800" dirty="0">
                <a:latin typeface="inter"/>
              </a:rPr>
              <a:t>C++</a:t>
            </a:r>
          </a:p>
          <a:p>
            <a:pPr lvl="2"/>
            <a:r>
              <a:rPr lang="pt-BR" sz="2800" dirty="0">
                <a:latin typeface="inter"/>
              </a:rPr>
              <a:t>Pascal</a:t>
            </a:r>
          </a:p>
          <a:p>
            <a:pPr lvl="2"/>
            <a:r>
              <a:rPr lang="pt-BR" sz="2800" dirty="0">
                <a:latin typeface="inter"/>
              </a:rPr>
              <a:t>C</a:t>
            </a:r>
            <a:endParaRPr lang="pt-BR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7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80886A7-9C90-C9C4-6BC6-C6AF13CF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3830942"/>
            <a:ext cx="7479988" cy="14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en-US" sz="2800" dirty="0">
                <a:latin typeface="inter"/>
              </a:rPr>
              <a:t>A </a:t>
            </a:r>
            <a:r>
              <a:rPr lang="pt-BR" sz="2800" dirty="0">
                <a:latin typeface="inter"/>
              </a:rPr>
              <a:t>alteração</a:t>
            </a:r>
            <a:r>
              <a:rPr lang="en-US" sz="2800" dirty="0">
                <a:latin typeface="inter"/>
              </a:rPr>
              <a:t> do software </a:t>
            </a:r>
            <a:r>
              <a:rPr lang="en-US" sz="2800" dirty="0" err="1">
                <a:latin typeface="inter"/>
              </a:rPr>
              <a:t>quando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compilado</a:t>
            </a:r>
            <a:r>
              <a:rPr lang="en-US" sz="2800" dirty="0">
                <a:latin typeface="inter"/>
              </a:rPr>
              <a:t> é </a:t>
            </a:r>
            <a:r>
              <a:rPr lang="en-US" sz="2800" dirty="0" err="1">
                <a:latin typeface="inter"/>
              </a:rPr>
              <a:t>virtualmente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impossível</a:t>
            </a:r>
            <a:r>
              <a:rPr lang="en-US" sz="2800" dirty="0">
                <a:latin typeface="inter"/>
              </a:rPr>
              <a:t>: </a:t>
            </a:r>
            <a:r>
              <a:rPr lang="en-US" sz="2800" dirty="0" err="1">
                <a:latin typeface="inter"/>
              </a:rPr>
              <a:t>mais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seguro</a:t>
            </a:r>
            <a:r>
              <a:rPr lang="en-US" sz="2800" dirty="0">
                <a:latin typeface="inter"/>
              </a:rPr>
              <a:t> para </a:t>
            </a:r>
            <a:r>
              <a:rPr lang="en-US" sz="2800" dirty="0" err="1">
                <a:latin typeface="inter"/>
              </a:rPr>
              <a:t>distribuição</a:t>
            </a:r>
            <a:r>
              <a:rPr lang="en-US" sz="2800" dirty="0">
                <a:latin typeface="inter"/>
              </a:rPr>
              <a:t>.</a:t>
            </a:r>
            <a:endParaRPr lang="pt-BR" sz="2800" dirty="0">
              <a:latin typeface="inter"/>
            </a:endParaRPr>
          </a:p>
          <a:p>
            <a:pPr lvl="2"/>
            <a:r>
              <a:rPr lang="pt-BR" sz="2800" dirty="0">
                <a:latin typeface="inter"/>
              </a:rPr>
              <a:t>Máxima otimização</a:t>
            </a:r>
          </a:p>
          <a:p>
            <a:pPr marL="812800" lvl="2" indent="0">
              <a:buNone/>
            </a:pPr>
            <a:endParaRPr lang="pt-BR" sz="21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400" dirty="0">
                <a:latin typeface="inter"/>
              </a:rPr>
              <a:t>Linguagem Rígida</a:t>
            </a:r>
          </a:p>
          <a:p>
            <a:pPr lvl="2"/>
            <a:r>
              <a:rPr lang="pt-BR" sz="2400" dirty="0">
                <a:latin typeface="inter"/>
              </a:rPr>
              <a:t>fortemente tipada</a:t>
            </a:r>
          </a:p>
          <a:p>
            <a:pPr lvl="2"/>
            <a:r>
              <a:rPr lang="pt-BR" sz="2400" dirty="0">
                <a:latin typeface="inter"/>
              </a:rPr>
              <a:t>Restrita à plataforma operacional (OS) em que foi feita a compilação do software.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8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0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</a:rPr>
              <a:t>Características</a:t>
            </a:r>
          </a:p>
          <a:p>
            <a:pPr lvl="2"/>
            <a:r>
              <a:rPr lang="pt-BR" sz="2400" b="0" i="0" dirty="0">
                <a:effectLst/>
              </a:rPr>
              <a:t>programas são traduzidos para a linguagem de máquina à medida que são executados.</a:t>
            </a:r>
          </a:p>
          <a:p>
            <a:pPr marL="812800" lvl="2" indent="0">
              <a:buNone/>
            </a:pPr>
            <a:endParaRPr lang="pt-BR" sz="2800" dirty="0"/>
          </a:p>
          <a:p>
            <a:pPr lvl="1"/>
            <a:r>
              <a:rPr lang="pt-BR" sz="3200" b="1" dirty="0">
                <a:latin typeface="inter"/>
              </a:rPr>
              <a:t>Exemplos</a:t>
            </a:r>
            <a:r>
              <a:rPr lang="pt-BR" sz="3200" dirty="0">
                <a:latin typeface="inter"/>
              </a:rPr>
              <a:t> </a:t>
            </a:r>
          </a:p>
          <a:p>
            <a:pPr lvl="2"/>
            <a:r>
              <a:rPr lang="pt-BR" sz="3200" dirty="0">
                <a:latin typeface="inter"/>
              </a:rPr>
              <a:t>R</a:t>
            </a:r>
          </a:p>
          <a:p>
            <a:pPr lvl="2"/>
            <a:r>
              <a:rPr lang="pt-BR" sz="3200" dirty="0">
                <a:latin typeface="inter"/>
              </a:rPr>
              <a:t>Python</a:t>
            </a:r>
          </a:p>
          <a:p>
            <a:pPr lvl="3"/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9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21/09/2023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1BC8EDD-F2E3-EF8A-FC2E-4839947E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33" y="4276699"/>
            <a:ext cx="6395946" cy="20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3877</TotalTime>
  <Words>989</Words>
  <Application>Microsoft Office PowerPoint</Application>
  <PresentationFormat>Widescreen</PresentationFormat>
  <Paragraphs>223</Paragraphs>
  <Slides>26</Slides>
  <Notes>26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Corbel</vt:lpstr>
      <vt:lpstr>Inria Sans Light</vt:lpstr>
      <vt:lpstr>inter</vt:lpstr>
      <vt:lpstr>Saira SemiCondensed Medium</vt:lpstr>
      <vt:lpstr>Titillium Web</vt:lpstr>
      <vt:lpstr>Ecologia 16:9</vt:lpstr>
      <vt:lpstr>Gurney template</vt:lpstr>
      <vt:lpstr>Introdução à Programação</vt:lpstr>
      <vt:lpstr>Contato</vt:lpstr>
      <vt:lpstr>Sumário</vt:lpstr>
      <vt:lpstr>Programação, quando e para quê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Paradigmas de Programação</vt:lpstr>
      <vt:lpstr>Representação do Universo</vt:lpstr>
      <vt:lpstr>Apresentação do PowerPoint</vt:lpstr>
      <vt:lpstr>Apresentação do PowerPoint</vt:lpstr>
      <vt:lpstr>Protocolos de comunicação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259</cp:revision>
  <dcterms:created xsi:type="dcterms:W3CDTF">2021-07-22T22:56:22Z</dcterms:created>
  <dcterms:modified xsi:type="dcterms:W3CDTF">2023-09-21T14:16:27Z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